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4" r:id="rId3"/>
    <p:sldId id="295" r:id="rId4"/>
    <p:sldId id="304" r:id="rId5"/>
    <p:sldId id="266" r:id="rId6"/>
    <p:sldId id="305" r:id="rId7"/>
    <p:sldId id="258" r:id="rId8"/>
    <p:sldId id="261" r:id="rId9"/>
    <p:sldId id="265" r:id="rId10"/>
    <p:sldId id="306" r:id="rId11"/>
    <p:sldId id="30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42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04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74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77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83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052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27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9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1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15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6CBD-A1E3-4D0D-AC1C-5DFE5E3FF638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E99C-2F40-4923-83B2-7322D3F2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84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2.gi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2.gif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BABEB35-56C5-4100-88C1-F5DD44895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30E1A537-3B20-414F-8D32-F4E171772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79" y="2066253"/>
            <a:ext cx="476250" cy="12382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A688A54-6405-4765-AC89-D2AB9235A179}"/>
              </a:ext>
            </a:extLst>
          </p:cNvPr>
          <p:cNvSpPr txBox="1"/>
          <p:nvPr/>
        </p:nvSpPr>
        <p:spPr>
          <a:xfrm>
            <a:off x="760576" y="504201"/>
            <a:ext cx="4567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Kenmerken van chemische reacties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8386BFCC-B5DF-4270-AA30-2F4FF96A9E6C}"/>
              </a:ext>
            </a:extLst>
          </p:cNvPr>
          <p:cNvGrpSpPr/>
          <p:nvPr/>
        </p:nvGrpSpPr>
        <p:grpSpPr>
          <a:xfrm>
            <a:off x="2982482" y="4823182"/>
            <a:ext cx="3657989" cy="1333223"/>
            <a:chOff x="2982482" y="4823182"/>
            <a:chExt cx="3657989" cy="1333223"/>
          </a:xfrm>
        </p:grpSpPr>
        <p:sp>
          <p:nvSpPr>
            <p:cNvPr id="5" name="Pijl: draaiend 4">
              <a:extLst>
                <a:ext uri="{FF2B5EF4-FFF2-40B4-BE49-F238E27FC236}">
                  <a16:creationId xmlns:a16="http://schemas.microsoft.com/office/drawing/2014/main" id="{DAE7C92A-FFC5-4B5E-9628-17C02EFC2242}"/>
                </a:ext>
              </a:extLst>
            </p:cNvPr>
            <p:cNvSpPr/>
            <p:nvPr/>
          </p:nvSpPr>
          <p:spPr>
            <a:xfrm rot="7322236" flipH="1">
              <a:off x="4785448" y="527887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1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8" name="Pijl: draaiend 7">
              <a:extLst>
                <a:ext uri="{FF2B5EF4-FFF2-40B4-BE49-F238E27FC236}">
                  <a16:creationId xmlns:a16="http://schemas.microsoft.com/office/drawing/2014/main" id="{A164D7E2-AD17-4BD8-8F1B-E5089AF53000}"/>
                </a:ext>
              </a:extLst>
            </p:cNvPr>
            <p:cNvSpPr/>
            <p:nvPr/>
          </p:nvSpPr>
          <p:spPr>
            <a:xfrm rot="20944676" flipH="1">
              <a:off x="3674325" y="482318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5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06F32843-CFA5-4715-994D-A2C649115D2A}"/>
                </a:ext>
              </a:extLst>
            </p:cNvPr>
            <p:cNvSpPr txBox="1"/>
            <p:nvPr/>
          </p:nvSpPr>
          <p:spPr>
            <a:xfrm>
              <a:off x="2982482" y="4931730"/>
              <a:ext cx="3657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zuurstof                                   methaan</a:t>
              </a:r>
            </a:p>
          </p:txBody>
        </p:sp>
      </p:grpSp>
      <p:grpSp>
        <p:nvGrpSpPr>
          <p:cNvPr id="13" name="Groep 12">
            <a:extLst>
              <a:ext uri="{FF2B5EF4-FFF2-40B4-BE49-F238E27FC236}">
                <a16:creationId xmlns:a16="http://schemas.microsoft.com/office/drawing/2014/main" id="{4E9702B0-CDD9-4D2F-8B4B-13C624582651}"/>
              </a:ext>
            </a:extLst>
          </p:cNvPr>
          <p:cNvGrpSpPr/>
          <p:nvPr/>
        </p:nvGrpSpPr>
        <p:grpSpPr>
          <a:xfrm>
            <a:off x="3855944" y="1144312"/>
            <a:ext cx="1645755" cy="1191621"/>
            <a:chOff x="3855944" y="1144312"/>
            <a:chExt cx="1645755" cy="1191621"/>
          </a:xfrm>
        </p:grpSpPr>
        <p:sp>
          <p:nvSpPr>
            <p:cNvPr id="9" name="Pijl: omlaag 8">
              <a:extLst>
                <a:ext uri="{FF2B5EF4-FFF2-40B4-BE49-F238E27FC236}">
                  <a16:creationId xmlns:a16="http://schemas.microsoft.com/office/drawing/2014/main" id="{4DF6819F-C0AA-4689-A868-5212E450766F}"/>
                </a:ext>
              </a:extLst>
            </p:cNvPr>
            <p:cNvSpPr/>
            <p:nvPr/>
          </p:nvSpPr>
          <p:spPr>
            <a:xfrm rot="10800000">
              <a:off x="4465177" y="1796573"/>
              <a:ext cx="213645" cy="539360"/>
            </a:xfrm>
            <a:prstGeom prst="downArrow">
              <a:avLst>
                <a:gd name="adj1" fmla="val 29876"/>
                <a:gd name="adj2" fmla="val 1057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CDC22017-972C-4F3C-843D-D1A14716A6DB}"/>
                </a:ext>
              </a:extLst>
            </p:cNvPr>
            <p:cNvSpPr txBox="1"/>
            <p:nvPr/>
          </p:nvSpPr>
          <p:spPr>
            <a:xfrm>
              <a:off x="3855944" y="1144312"/>
              <a:ext cx="16457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        water</a:t>
              </a:r>
            </a:p>
            <a:p>
              <a:r>
                <a:rPr lang="nl-NL" dirty="0"/>
                <a:t>koolstofdioxide</a:t>
              </a:r>
            </a:p>
          </p:txBody>
        </p:sp>
      </p:grpSp>
      <p:sp>
        <p:nvSpPr>
          <p:cNvPr id="16" name="Tekstvak 15">
            <a:extLst>
              <a:ext uri="{FF2B5EF4-FFF2-40B4-BE49-F238E27FC236}">
                <a16:creationId xmlns:a16="http://schemas.microsoft.com/office/drawing/2014/main" id="{5318A32B-4767-4449-ADEA-93DEB257113A}"/>
              </a:ext>
            </a:extLst>
          </p:cNvPr>
          <p:cNvSpPr txBox="1"/>
          <p:nvPr/>
        </p:nvSpPr>
        <p:spPr>
          <a:xfrm>
            <a:off x="737653" y="303776"/>
            <a:ext cx="7668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Methaan en zuurstof veranderen in water en koolstofdioxide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71E00C0-D954-46CD-A310-7460FA0B7660}"/>
              </a:ext>
            </a:extLst>
          </p:cNvPr>
          <p:cNvSpPr txBox="1"/>
          <p:nvPr/>
        </p:nvSpPr>
        <p:spPr>
          <a:xfrm>
            <a:off x="1878050" y="4470065"/>
            <a:ext cx="1749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beginstoffen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E47924-B3AD-42BB-A848-5950D6EE6595}"/>
              </a:ext>
            </a:extLst>
          </p:cNvPr>
          <p:cNvSpPr txBox="1"/>
          <p:nvPr/>
        </p:nvSpPr>
        <p:spPr>
          <a:xfrm>
            <a:off x="1782157" y="868702"/>
            <a:ext cx="241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reactieproducten</a:t>
            </a:r>
          </a:p>
        </p:txBody>
      </p:sp>
    </p:spTree>
    <p:extLst>
      <p:ext uri="{BB962C8B-B14F-4D97-AF65-F5344CB8AC3E}">
        <p14:creationId xmlns:p14="http://schemas.microsoft.com/office/powerpoint/2010/main" val="417329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6" grpId="0"/>
      <p:bldP spid="16" grpId="1"/>
      <p:bldP spid="15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A78D1CD-31C4-97E1-15B2-936ED7B0C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544" y="0"/>
            <a:ext cx="46549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19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Afbeelding 24">
            <a:extLst>
              <a:ext uri="{FF2B5EF4-FFF2-40B4-BE49-F238E27FC236}">
                <a16:creationId xmlns:a16="http://schemas.microsoft.com/office/drawing/2014/main" id="{0FCBB6E5-4FB2-4E15-8CDD-162205BD4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01E45E3B-0C54-42BA-B4FA-C16BC301E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79" y="2066253"/>
            <a:ext cx="476250" cy="1238250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F0088E43-550F-45BC-B2E8-506DC9AC1118}"/>
              </a:ext>
            </a:extLst>
          </p:cNvPr>
          <p:cNvSpPr txBox="1"/>
          <p:nvPr/>
        </p:nvSpPr>
        <p:spPr>
          <a:xfrm>
            <a:off x="3855942" y="1492516"/>
            <a:ext cx="1645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</a:t>
            </a:r>
            <a:r>
              <a:rPr lang="nl-NL" b="1" dirty="0">
                <a:solidFill>
                  <a:srgbClr val="FF0000"/>
                </a:solidFill>
              </a:rPr>
              <a:t>warmte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19F0DBC-26C4-4F1D-908A-970073E1F6B1}"/>
              </a:ext>
            </a:extLst>
          </p:cNvPr>
          <p:cNvSpPr txBox="1"/>
          <p:nvPr/>
        </p:nvSpPr>
        <p:spPr>
          <a:xfrm>
            <a:off x="1037328" y="282011"/>
            <a:ext cx="7198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Exotherme</a:t>
            </a:r>
            <a:r>
              <a:rPr lang="nl-NL" sz="2400" dirty="0">
                <a:solidFill>
                  <a:srgbClr val="FF0000"/>
                </a:solidFill>
              </a:rPr>
              <a:t> reactie:  </a:t>
            </a:r>
            <a:r>
              <a:rPr lang="nl-NL" sz="2400" dirty="0"/>
              <a:t>er komt bij deze reactie energie vrij.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EE1FD20-AE19-4144-AB9B-F50700FBC5C5}"/>
              </a:ext>
            </a:extLst>
          </p:cNvPr>
          <p:cNvSpPr txBox="1"/>
          <p:nvPr/>
        </p:nvSpPr>
        <p:spPr>
          <a:xfrm>
            <a:off x="3855943" y="1777800"/>
            <a:ext cx="1645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  <a:r>
              <a:rPr lang="nl-NL" b="1" dirty="0">
                <a:solidFill>
                  <a:srgbClr val="FF0000"/>
                </a:solidFill>
              </a:rPr>
              <a:t>licht</a:t>
            </a:r>
          </a:p>
        </p:txBody>
      </p:sp>
    </p:spTree>
    <p:extLst>
      <p:ext uri="{BB962C8B-B14F-4D97-AF65-F5344CB8AC3E}">
        <p14:creationId xmlns:p14="http://schemas.microsoft.com/office/powerpoint/2010/main" val="186719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2" r="49585" b="19350"/>
          <a:stretch/>
        </p:blipFill>
        <p:spPr>
          <a:xfrm>
            <a:off x="383599" y="1262743"/>
            <a:ext cx="5726644" cy="501015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3244FB4-9940-46DF-8BD6-9C595B195127}"/>
              </a:ext>
            </a:extLst>
          </p:cNvPr>
          <p:cNvSpPr txBox="1"/>
          <p:nvPr/>
        </p:nvSpPr>
        <p:spPr>
          <a:xfrm>
            <a:off x="1037328" y="282011"/>
            <a:ext cx="7198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Exotherme</a:t>
            </a:r>
            <a:r>
              <a:rPr lang="nl-NL" sz="2400" dirty="0">
                <a:solidFill>
                  <a:srgbClr val="FF0000"/>
                </a:solidFill>
              </a:rPr>
              <a:t> reactie:  </a:t>
            </a:r>
            <a:r>
              <a:rPr lang="nl-NL" sz="2400" dirty="0"/>
              <a:t>er komt bij deze reactie energie vrij.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4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3" r="49585" b="19350"/>
          <a:stretch/>
        </p:blipFill>
        <p:spPr>
          <a:xfrm>
            <a:off x="383599" y="1306285"/>
            <a:ext cx="5726644" cy="496660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D669DC3-F52C-4BFA-8145-EE279AB955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8" t="14879" r="36262" b="4603"/>
          <a:stretch/>
        </p:blipFill>
        <p:spPr>
          <a:xfrm>
            <a:off x="6320573" y="2010840"/>
            <a:ext cx="2439828" cy="345438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A5128EA-A96A-4D40-AD31-8FEF3E5F20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572" y="2010833"/>
            <a:ext cx="2439828" cy="345438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9D955FF-1752-43B3-8A71-B95B77A821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571" y="2010827"/>
            <a:ext cx="2439828" cy="345438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720CF0A-23BB-4A06-953E-360269985C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569" y="2010827"/>
            <a:ext cx="2439828" cy="345438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80FF367-8642-4372-A950-226FD1624B6F}"/>
              </a:ext>
            </a:extLst>
          </p:cNvPr>
          <p:cNvSpPr txBox="1"/>
          <p:nvPr/>
        </p:nvSpPr>
        <p:spPr>
          <a:xfrm>
            <a:off x="1037328" y="282011"/>
            <a:ext cx="7198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Exotherme</a:t>
            </a:r>
            <a:r>
              <a:rPr lang="nl-NL" sz="2400" dirty="0">
                <a:solidFill>
                  <a:srgbClr val="FF0000"/>
                </a:solidFill>
              </a:rPr>
              <a:t> reactie:  </a:t>
            </a:r>
            <a:r>
              <a:rPr lang="nl-NL" sz="2400" dirty="0"/>
              <a:t>er komt bij deze reactie energie vrij.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BF8C8AF-E902-4D29-BFBB-E4C1E98BE8A7}"/>
              </a:ext>
            </a:extLst>
          </p:cNvPr>
          <p:cNvSpPr txBox="1"/>
          <p:nvPr/>
        </p:nvSpPr>
        <p:spPr>
          <a:xfrm>
            <a:off x="6519694" y="1179841"/>
            <a:ext cx="2041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de vorm van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     licht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D3584AD-BEA3-47CC-BF67-E9B7DC56C1C1}"/>
              </a:ext>
            </a:extLst>
          </p:cNvPr>
          <p:cNvSpPr txBox="1"/>
          <p:nvPr/>
        </p:nvSpPr>
        <p:spPr>
          <a:xfrm>
            <a:off x="6519694" y="1179838"/>
            <a:ext cx="2041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de vorm van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  warmte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8DB81B3-E04C-4D2A-904B-716BD934AAAE}"/>
              </a:ext>
            </a:extLst>
          </p:cNvPr>
          <p:cNvSpPr txBox="1"/>
          <p:nvPr/>
        </p:nvSpPr>
        <p:spPr>
          <a:xfrm>
            <a:off x="6519694" y="1179836"/>
            <a:ext cx="2041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de vorm van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   stroom</a:t>
            </a:r>
          </a:p>
        </p:txBody>
      </p:sp>
    </p:spTree>
    <p:extLst>
      <p:ext uri="{BB962C8B-B14F-4D97-AF65-F5344CB8AC3E}">
        <p14:creationId xmlns:p14="http://schemas.microsoft.com/office/powerpoint/2010/main" val="168340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8" grpId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>
            <a:extLst>
              <a:ext uri="{FF2B5EF4-FFF2-40B4-BE49-F238E27FC236}">
                <a16:creationId xmlns:a16="http://schemas.microsoft.com/office/drawing/2014/main" id="{87B9E2BC-6884-4683-9A67-B641A5C634B8}"/>
              </a:ext>
            </a:extLst>
          </p:cNvPr>
          <p:cNvSpPr txBox="1"/>
          <p:nvPr/>
        </p:nvSpPr>
        <p:spPr>
          <a:xfrm>
            <a:off x="483473" y="273652"/>
            <a:ext cx="825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Een </a:t>
            </a:r>
            <a:r>
              <a:rPr lang="nl-NL" sz="2400" dirty="0">
                <a:solidFill>
                  <a:srgbClr val="FF0000"/>
                </a:solidFill>
              </a:rPr>
              <a:t>exotherme</a:t>
            </a:r>
            <a:r>
              <a:rPr lang="nl-NL" sz="2400" dirty="0"/>
              <a:t> reactie moet vaak wel eerst worden aangestoken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BDD2F3A-01EA-4862-879D-3B82C2ED8B5E}"/>
              </a:ext>
            </a:extLst>
          </p:cNvPr>
          <p:cNvSpPr txBox="1"/>
          <p:nvPr/>
        </p:nvSpPr>
        <p:spPr>
          <a:xfrm>
            <a:off x="830847" y="273652"/>
            <a:ext cx="756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Er is een minimale temperatuur nodig:  </a:t>
            </a:r>
            <a:r>
              <a:rPr lang="nl-NL" sz="2400" dirty="0">
                <a:solidFill>
                  <a:srgbClr val="FF0000"/>
                </a:solidFill>
              </a:rPr>
              <a:t>reactietemperatuur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01E45E3B-0C54-42BA-B4FA-C16BC301E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79" y="2066253"/>
            <a:ext cx="476250" cy="1238250"/>
          </a:xfrm>
          <a:prstGeom prst="rect">
            <a:avLst/>
          </a:prstGeom>
        </p:spPr>
      </p:pic>
      <p:grpSp>
        <p:nvGrpSpPr>
          <p:cNvPr id="7" name="Groep 6">
            <a:extLst>
              <a:ext uri="{FF2B5EF4-FFF2-40B4-BE49-F238E27FC236}">
                <a16:creationId xmlns:a16="http://schemas.microsoft.com/office/drawing/2014/main" id="{98C89EC7-C729-44A8-AB7C-CE87EAE6E7AF}"/>
              </a:ext>
            </a:extLst>
          </p:cNvPr>
          <p:cNvGrpSpPr/>
          <p:nvPr/>
        </p:nvGrpSpPr>
        <p:grpSpPr>
          <a:xfrm>
            <a:off x="3106211" y="2399365"/>
            <a:ext cx="1133475" cy="1056440"/>
            <a:chOff x="3925948" y="423062"/>
            <a:chExt cx="1133475" cy="1056440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41673A22-E5E7-4EF0-9A89-0E5EF1EA5F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5948" y="423062"/>
              <a:ext cx="1133475" cy="1056440"/>
            </a:xfrm>
            <a:prstGeom prst="rect">
              <a:avLst/>
            </a:prstGeom>
          </p:spPr>
        </p:pic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A58DD195-39EE-466A-945D-70A6E8EC40F3}"/>
                </a:ext>
              </a:extLst>
            </p:cNvPr>
            <p:cNvSpPr/>
            <p:nvPr/>
          </p:nvSpPr>
          <p:spPr>
            <a:xfrm>
              <a:off x="4091244" y="806016"/>
              <a:ext cx="914400" cy="6314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C4D4F55D-2C56-4904-AEA5-E871C8476D13}"/>
                </a:ext>
              </a:extLst>
            </p:cNvPr>
            <p:cNvSpPr/>
            <p:nvPr/>
          </p:nvSpPr>
          <p:spPr>
            <a:xfrm>
              <a:off x="4719781" y="674430"/>
              <a:ext cx="339641" cy="447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0FCBB6E5-4FB2-4E15-8CDD-162205BD4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grpSp>
        <p:nvGrpSpPr>
          <p:cNvPr id="26" name="Groep 25">
            <a:extLst>
              <a:ext uri="{FF2B5EF4-FFF2-40B4-BE49-F238E27FC236}">
                <a16:creationId xmlns:a16="http://schemas.microsoft.com/office/drawing/2014/main" id="{BE1A2A69-45F8-4E60-B702-1DC2ECDDC6C0}"/>
              </a:ext>
            </a:extLst>
          </p:cNvPr>
          <p:cNvGrpSpPr/>
          <p:nvPr/>
        </p:nvGrpSpPr>
        <p:grpSpPr>
          <a:xfrm>
            <a:off x="2982482" y="4823182"/>
            <a:ext cx="3657989" cy="1333223"/>
            <a:chOff x="2982482" y="4823182"/>
            <a:chExt cx="3657989" cy="1333223"/>
          </a:xfrm>
        </p:grpSpPr>
        <p:sp>
          <p:nvSpPr>
            <p:cNvPr id="30" name="Pijl: draaiend 29">
              <a:extLst>
                <a:ext uri="{FF2B5EF4-FFF2-40B4-BE49-F238E27FC236}">
                  <a16:creationId xmlns:a16="http://schemas.microsoft.com/office/drawing/2014/main" id="{E54A1232-4F6B-4F24-9DB6-6BAB30F1F2A7}"/>
                </a:ext>
              </a:extLst>
            </p:cNvPr>
            <p:cNvSpPr/>
            <p:nvPr/>
          </p:nvSpPr>
          <p:spPr>
            <a:xfrm rot="7322236" flipH="1">
              <a:off x="4785448" y="527887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1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1" name="Pijl: draaiend 30">
              <a:extLst>
                <a:ext uri="{FF2B5EF4-FFF2-40B4-BE49-F238E27FC236}">
                  <a16:creationId xmlns:a16="http://schemas.microsoft.com/office/drawing/2014/main" id="{CE4F7B65-2764-483D-AD66-4B0150736352}"/>
                </a:ext>
              </a:extLst>
            </p:cNvPr>
            <p:cNvSpPr/>
            <p:nvPr/>
          </p:nvSpPr>
          <p:spPr>
            <a:xfrm rot="20944676" flipH="1">
              <a:off x="3674325" y="482318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5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B5A9270F-9532-4E45-B69B-A9B2BFE1E85B}"/>
                </a:ext>
              </a:extLst>
            </p:cNvPr>
            <p:cNvSpPr txBox="1"/>
            <p:nvPr/>
          </p:nvSpPr>
          <p:spPr>
            <a:xfrm>
              <a:off x="2982482" y="4931730"/>
              <a:ext cx="3657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zuurstof                                   methaan</a:t>
              </a: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7FE14A2D-7BE1-4B88-8A28-2E591B7CEF2B}"/>
              </a:ext>
            </a:extLst>
          </p:cNvPr>
          <p:cNvGrpSpPr/>
          <p:nvPr/>
        </p:nvGrpSpPr>
        <p:grpSpPr>
          <a:xfrm>
            <a:off x="3128576" y="2656791"/>
            <a:ext cx="1142124" cy="748371"/>
            <a:chOff x="3128576" y="2656791"/>
            <a:chExt cx="1142124" cy="748371"/>
          </a:xfrm>
        </p:grpSpPr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D07C2E65-7E25-4503-982A-6DFD34AAA821}"/>
                </a:ext>
              </a:extLst>
            </p:cNvPr>
            <p:cNvSpPr/>
            <p:nvPr/>
          </p:nvSpPr>
          <p:spPr>
            <a:xfrm>
              <a:off x="3128576" y="2773731"/>
              <a:ext cx="914400" cy="6314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6B68F000-EBD6-4EE8-B16D-2D04B6AA69BD}"/>
                </a:ext>
              </a:extLst>
            </p:cNvPr>
            <p:cNvSpPr/>
            <p:nvPr/>
          </p:nvSpPr>
          <p:spPr>
            <a:xfrm>
              <a:off x="3931059" y="2656791"/>
              <a:ext cx="339641" cy="447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37" name="Rechthoek 36">
            <a:extLst>
              <a:ext uri="{FF2B5EF4-FFF2-40B4-BE49-F238E27FC236}">
                <a16:creationId xmlns:a16="http://schemas.microsoft.com/office/drawing/2014/main" id="{5D9886F7-740D-4A10-B7C4-763A6156B561}"/>
              </a:ext>
            </a:extLst>
          </p:cNvPr>
          <p:cNvSpPr/>
          <p:nvPr/>
        </p:nvSpPr>
        <p:spPr>
          <a:xfrm>
            <a:off x="4978585" y="2984806"/>
            <a:ext cx="339641" cy="4473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C26411A-9180-4008-B8C9-47A9686DA6E8}"/>
              </a:ext>
            </a:extLst>
          </p:cNvPr>
          <p:cNvSpPr txBox="1"/>
          <p:nvPr/>
        </p:nvSpPr>
        <p:spPr>
          <a:xfrm>
            <a:off x="3789034" y="1403920"/>
            <a:ext cx="164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water</a:t>
            </a:r>
          </a:p>
          <a:p>
            <a:r>
              <a:rPr lang="nl-NL" dirty="0"/>
              <a:t>koolstofdioxide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B87D52-B735-4CFB-9F98-476D82900706}"/>
              </a:ext>
            </a:extLst>
          </p:cNvPr>
          <p:cNvSpPr txBox="1"/>
          <p:nvPr/>
        </p:nvSpPr>
        <p:spPr>
          <a:xfrm>
            <a:off x="830847" y="263177"/>
            <a:ext cx="756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Er is een minimale temperatuur nodig:  </a:t>
            </a:r>
            <a:r>
              <a:rPr lang="nl-NL" sz="2400" dirty="0">
                <a:solidFill>
                  <a:srgbClr val="FF0000"/>
                </a:solidFill>
              </a:rPr>
              <a:t>reactietemperatuur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                                                                       (aardgas: 637 ⁰C)</a:t>
            </a:r>
          </a:p>
        </p:txBody>
      </p:sp>
    </p:spTree>
    <p:extLst>
      <p:ext uri="{BB962C8B-B14F-4D97-AF65-F5344CB8AC3E}">
        <p14:creationId xmlns:p14="http://schemas.microsoft.com/office/powerpoint/2010/main" val="427749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1.38889E-6 0.00023 C 0.00226 0.00209 0.00486 0.00394 0.00695 0.00671 C 0.01285 0.01435 0.00208 0.00741 0.01111 0.01343 C 0.01372 0.01505 0.01754 0.01528 0.02014 0.01597 C 0.02952 0.01852 0.01945 0.01621 0.02726 0.01875 C 0.02882 0.01921 0.03056 0.01968 0.03229 0.02014 C 0.03333 0.02107 0.0342 0.02199 0.03524 0.02269 C 0.03872 0.025 0.04445 0.025 0.0474 0.02546 C 0.05434 0.02847 0.04601 0.02523 0.05851 0.02824 C 0.06146 0.02894 0.06268 0.03056 0.06563 0.03218 C 0.06632 0.03264 0.07379 0.03611 0.0757 0.03634 C 0.09323 0.03796 0.1007 0.0375 0.11719 0.0375 L 0.11406 0.0375 " pathEditMode="relative" rAng="0" ptsTypes="AAAAAAAAAAAA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9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39" grpId="0"/>
      <p:bldP spid="39" grpId="1"/>
      <p:bldP spid="3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D78A5C-30C8-4882-A930-C3AE068F1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7" t="10403" b="19350"/>
          <a:stretch/>
        </p:blipFill>
        <p:spPr>
          <a:xfrm>
            <a:off x="632389" y="1262743"/>
            <a:ext cx="5669486" cy="501841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C5AC5E4-EB01-4818-AF9C-818DF32E09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9" r="17017"/>
          <a:stretch/>
        </p:blipFill>
        <p:spPr>
          <a:xfrm>
            <a:off x="6302744" y="2009410"/>
            <a:ext cx="2427006" cy="309562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7472131-712F-4024-AD4A-A74CDD7DEE32}"/>
              </a:ext>
            </a:extLst>
          </p:cNvPr>
          <p:cNvSpPr txBox="1"/>
          <p:nvPr/>
        </p:nvSpPr>
        <p:spPr>
          <a:xfrm>
            <a:off x="6779529" y="5261417"/>
            <a:ext cx="1434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Fotosynthese</a:t>
            </a:r>
          </a:p>
          <a:p>
            <a:endParaRPr lang="nl-NL" dirty="0"/>
          </a:p>
          <a:p>
            <a:r>
              <a:rPr lang="nl-NL" dirty="0"/>
              <a:t>   </a:t>
            </a:r>
            <a:r>
              <a:rPr lang="nl-NL" dirty="0">
                <a:solidFill>
                  <a:srgbClr val="FF0000"/>
                </a:solidFill>
              </a:rPr>
              <a:t>Licht</a:t>
            </a:r>
            <a:r>
              <a:rPr lang="nl-NL" dirty="0"/>
              <a:t> nodig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79027ED-6C38-4D24-8EC0-64EE9D3EB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048" y="2012322"/>
            <a:ext cx="1990725" cy="309562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9F9E3280-DB9A-46DC-88D8-B332199D023A}"/>
              </a:ext>
            </a:extLst>
          </p:cNvPr>
          <p:cNvSpPr txBox="1"/>
          <p:nvPr/>
        </p:nvSpPr>
        <p:spPr>
          <a:xfrm>
            <a:off x="6686693" y="5261417"/>
            <a:ext cx="1659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Water ontleden</a:t>
            </a:r>
          </a:p>
          <a:p>
            <a:endParaRPr lang="nl-NL" dirty="0"/>
          </a:p>
          <a:p>
            <a:r>
              <a:rPr lang="nl-NL" dirty="0"/>
              <a:t>  </a:t>
            </a:r>
            <a:r>
              <a:rPr lang="nl-NL" dirty="0">
                <a:solidFill>
                  <a:srgbClr val="FF0000"/>
                </a:solidFill>
              </a:rPr>
              <a:t>Stroom </a:t>
            </a:r>
            <a:r>
              <a:rPr lang="nl-NL" dirty="0"/>
              <a:t>nodig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EAA43D5-FC51-45EA-979E-C99B24D867E3}"/>
              </a:ext>
            </a:extLst>
          </p:cNvPr>
          <p:cNvSpPr txBox="1"/>
          <p:nvPr/>
        </p:nvSpPr>
        <p:spPr>
          <a:xfrm>
            <a:off x="6688800" y="5264329"/>
            <a:ext cx="1659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Water ontleden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28F3B76-D258-432C-AF54-A6FF1774D28B}"/>
              </a:ext>
            </a:extLst>
          </p:cNvPr>
          <p:cNvSpPr txBox="1"/>
          <p:nvPr/>
        </p:nvSpPr>
        <p:spPr>
          <a:xfrm>
            <a:off x="6779529" y="5261417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Fotosynthese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5AEB5F7-F045-4302-BEE6-26AE0D299F4C}"/>
              </a:ext>
            </a:extLst>
          </p:cNvPr>
          <p:cNvSpPr txBox="1"/>
          <p:nvPr/>
        </p:nvSpPr>
        <p:spPr>
          <a:xfrm>
            <a:off x="1037328" y="282011"/>
            <a:ext cx="7692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Endotherme</a:t>
            </a:r>
            <a:r>
              <a:rPr lang="nl-NL" sz="2400" dirty="0">
                <a:solidFill>
                  <a:srgbClr val="FF0000"/>
                </a:solidFill>
              </a:rPr>
              <a:t> reactie:  </a:t>
            </a:r>
            <a:r>
              <a:rPr lang="nl-NL" sz="2400" dirty="0"/>
              <a:t>er is voor de reactie energie nodig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2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9" grpId="1"/>
      <p:bldP spid="10" grpId="0"/>
      <p:bldP spid="10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Afbeelding 24">
            <a:extLst>
              <a:ext uri="{FF2B5EF4-FFF2-40B4-BE49-F238E27FC236}">
                <a16:creationId xmlns:a16="http://schemas.microsoft.com/office/drawing/2014/main" id="{0FCBB6E5-4FB2-4E15-8CDD-162205BD4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424FF556-DA31-4EE9-AFD9-1B566B2E4FEC}"/>
              </a:ext>
            </a:extLst>
          </p:cNvPr>
          <p:cNvGrpSpPr/>
          <p:nvPr/>
        </p:nvGrpSpPr>
        <p:grpSpPr>
          <a:xfrm>
            <a:off x="420328" y="1019090"/>
            <a:ext cx="2664902" cy="3597999"/>
            <a:chOff x="420328" y="1019090"/>
            <a:chExt cx="2664902" cy="3597999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9C0A11DD-0E3B-4C10-94BA-80E0E1432C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5554307">
              <a:off x="2176643" y="3059173"/>
              <a:ext cx="954501" cy="862673"/>
            </a:xfrm>
            <a:prstGeom prst="rect">
              <a:avLst/>
            </a:prstGeom>
          </p:spPr>
        </p:pic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4C17276A-4D3F-4C61-8A8F-348C3AB3AD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4025628">
              <a:off x="374414" y="2496249"/>
              <a:ext cx="954501" cy="862673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99913EA3-B1BD-4176-A5C7-9ACF9D834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411" y="1294173"/>
              <a:ext cx="1042257" cy="1136257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6EBA06AD-DE57-4F99-8665-9FE7663B0D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758781" y="1019090"/>
              <a:ext cx="954501" cy="862673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C1F6D552-6F96-4DBC-8125-D9C02F1765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5600" y="2297243"/>
              <a:ext cx="1042257" cy="113625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6A99C4C6-07EF-40B0-81C0-1C11907E3C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037328" y="3754416"/>
              <a:ext cx="954501" cy="862673"/>
            </a:xfrm>
            <a:prstGeom prst="rect">
              <a:avLst/>
            </a:prstGeom>
          </p:spPr>
        </p:pic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84ACD24E-0B56-492C-B036-0000AC334A95}"/>
              </a:ext>
            </a:extLst>
          </p:cNvPr>
          <p:cNvGrpSpPr/>
          <p:nvPr/>
        </p:nvGrpSpPr>
        <p:grpSpPr>
          <a:xfrm>
            <a:off x="2982482" y="4823182"/>
            <a:ext cx="3657989" cy="1333223"/>
            <a:chOff x="2982482" y="4823182"/>
            <a:chExt cx="3657989" cy="1333223"/>
          </a:xfrm>
        </p:grpSpPr>
        <p:sp>
          <p:nvSpPr>
            <p:cNvPr id="26" name="Pijl: draaiend 25">
              <a:extLst>
                <a:ext uri="{FF2B5EF4-FFF2-40B4-BE49-F238E27FC236}">
                  <a16:creationId xmlns:a16="http://schemas.microsoft.com/office/drawing/2014/main" id="{9D345F1C-1FC2-4301-A540-0A056C46204B}"/>
                </a:ext>
              </a:extLst>
            </p:cNvPr>
            <p:cNvSpPr/>
            <p:nvPr/>
          </p:nvSpPr>
          <p:spPr>
            <a:xfrm rot="7322236" flipH="1">
              <a:off x="4785448" y="527887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1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0" name="Pijl: draaiend 29">
              <a:extLst>
                <a:ext uri="{FF2B5EF4-FFF2-40B4-BE49-F238E27FC236}">
                  <a16:creationId xmlns:a16="http://schemas.microsoft.com/office/drawing/2014/main" id="{8241341A-507C-4F76-B650-C8F1B46576E3}"/>
                </a:ext>
              </a:extLst>
            </p:cNvPr>
            <p:cNvSpPr/>
            <p:nvPr/>
          </p:nvSpPr>
          <p:spPr>
            <a:xfrm rot="20944676" flipH="1">
              <a:off x="3674325" y="482318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5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F1DE2CF7-B296-4428-B223-858A0C331487}"/>
                </a:ext>
              </a:extLst>
            </p:cNvPr>
            <p:cNvSpPr txBox="1"/>
            <p:nvPr/>
          </p:nvSpPr>
          <p:spPr>
            <a:xfrm>
              <a:off x="2982482" y="4931730"/>
              <a:ext cx="3657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zuurstof                                   methaan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995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Afbeelding 24">
            <a:extLst>
              <a:ext uri="{FF2B5EF4-FFF2-40B4-BE49-F238E27FC236}">
                <a16:creationId xmlns:a16="http://schemas.microsoft.com/office/drawing/2014/main" id="{0FCBB6E5-4FB2-4E15-8CDD-162205BD4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424FF556-DA31-4EE9-AFD9-1B566B2E4FEC}"/>
              </a:ext>
            </a:extLst>
          </p:cNvPr>
          <p:cNvGrpSpPr/>
          <p:nvPr/>
        </p:nvGrpSpPr>
        <p:grpSpPr>
          <a:xfrm>
            <a:off x="420328" y="1019090"/>
            <a:ext cx="2664902" cy="3597999"/>
            <a:chOff x="420328" y="1019090"/>
            <a:chExt cx="2664902" cy="3597999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9C0A11DD-0E3B-4C10-94BA-80E0E1432C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5554307">
              <a:off x="2176643" y="3059173"/>
              <a:ext cx="954501" cy="862673"/>
            </a:xfrm>
            <a:prstGeom prst="rect">
              <a:avLst/>
            </a:prstGeom>
          </p:spPr>
        </p:pic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4C17276A-4D3F-4C61-8A8F-348C3AB3AD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4025628">
              <a:off x="374414" y="2496249"/>
              <a:ext cx="954501" cy="862673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99913EA3-B1BD-4176-A5C7-9ACF9D834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411" y="1294173"/>
              <a:ext cx="1042257" cy="1136257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6EBA06AD-DE57-4F99-8665-9FE7663B0D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758781" y="1019090"/>
              <a:ext cx="954501" cy="862673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C1F6D552-6F96-4DBC-8125-D9C02F1765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5600" y="2297243"/>
              <a:ext cx="1042257" cy="113625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6A99C4C6-07EF-40B0-81C0-1C11907E3C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037328" y="3754416"/>
              <a:ext cx="954501" cy="862673"/>
            </a:xfrm>
            <a:prstGeom prst="rect">
              <a:avLst/>
            </a:prstGeom>
          </p:spPr>
        </p:pic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84ACD24E-0B56-492C-B036-0000AC334A95}"/>
              </a:ext>
            </a:extLst>
          </p:cNvPr>
          <p:cNvGrpSpPr/>
          <p:nvPr/>
        </p:nvGrpSpPr>
        <p:grpSpPr>
          <a:xfrm>
            <a:off x="2982482" y="4823182"/>
            <a:ext cx="3657989" cy="1333223"/>
            <a:chOff x="2982482" y="4823182"/>
            <a:chExt cx="3657989" cy="1333223"/>
          </a:xfrm>
        </p:grpSpPr>
        <p:sp>
          <p:nvSpPr>
            <p:cNvPr id="26" name="Pijl: draaiend 25">
              <a:extLst>
                <a:ext uri="{FF2B5EF4-FFF2-40B4-BE49-F238E27FC236}">
                  <a16:creationId xmlns:a16="http://schemas.microsoft.com/office/drawing/2014/main" id="{9D345F1C-1FC2-4301-A540-0A056C46204B}"/>
                </a:ext>
              </a:extLst>
            </p:cNvPr>
            <p:cNvSpPr/>
            <p:nvPr/>
          </p:nvSpPr>
          <p:spPr>
            <a:xfrm rot="7322236" flipH="1">
              <a:off x="4785448" y="527887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1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0" name="Pijl: draaiend 29">
              <a:extLst>
                <a:ext uri="{FF2B5EF4-FFF2-40B4-BE49-F238E27FC236}">
                  <a16:creationId xmlns:a16="http://schemas.microsoft.com/office/drawing/2014/main" id="{8241341A-507C-4F76-B650-C8F1B46576E3}"/>
                </a:ext>
              </a:extLst>
            </p:cNvPr>
            <p:cNvSpPr/>
            <p:nvPr/>
          </p:nvSpPr>
          <p:spPr>
            <a:xfrm rot="20944676" flipH="1">
              <a:off x="3674325" y="4823182"/>
              <a:ext cx="1152673" cy="602393"/>
            </a:xfrm>
            <a:prstGeom prst="circularArrow">
              <a:avLst>
                <a:gd name="adj1" fmla="val 7380"/>
                <a:gd name="adj2" fmla="val 1866812"/>
                <a:gd name="adj3" fmla="val 1530525"/>
                <a:gd name="adj4" fmla="val 21571038"/>
                <a:gd name="adj5" fmla="val 157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F1DE2CF7-B296-4428-B223-858A0C331487}"/>
                </a:ext>
              </a:extLst>
            </p:cNvPr>
            <p:cNvSpPr txBox="1"/>
            <p:nvPr/>
          </p:nvSpPr>
          <p:spPr>
            <a:xfrm>
              <a:off x="2982482" y="4931730"/>
              <a:ext cx="3657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zuurstof                                   methaan</a:t>
              </a:r>
            </a:p>
          </p:txBody>
        </p:sp>
      </p:grp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01E45E3B-0C54-42BA-B4FA-C16BC301E3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79" y="2066253"/>
            <a:ext cx="476250" cy="1238250"/>
          </a:xfrm>
          <a:prstGeom prst="rect">
            <a:avLst/>
          </a:prstGeom>
        </p:spPr>
      </p:pic>
      <p:grpSp>
        <p:nvGrpSpPr>
          <p:cNvPr id="19" name="Groep 18">
            <a:extLst>
              <a:ext uri="{FF2B5EF4-FFF2-40B4-BE49-F238E27FC236}">
                <a16:creationId xmlns:a16="http://schemas.microsoft.com/office/drawing/2014/main" id="{169F5CFA-2F9A-4CE8-AF06-5774AA72D47D}"/>
              </a:ext>
            </a:extLst>
          </p:cNvPr>
          <p:cNvGrpSpPr/>
          <p:nvPr/>
        </p:nvGrpSpPr>
        <p:grpSpPr>
          <a:xfrm>
            <a:off x="6009694" y="847969"/>
            <a:ext cx="2895023" cy="3819345"/>
            <a:chOff x="6009694" y="847969"/>
            <a:chExt cx="2895023" cy="3819345"/>
          </a:xfrm>
        </p:grpSpPr>
        <p:pic>
          <p:nvPicPr>
            <p:cNvPr id="21" name="Afbeelding 20">
              <a:extLst>
                <a:ext uri="{FF2B5EF4-FFF2-40B4-BE49-F238E27FC236}">
                  <a16:creationId xmlns:a16="http://schemas.microsoft.com/office/drawing/2014/main" id="{2A30E9F1-9B95-4C22-BB0A-436D706E8D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16200000">
              <a:off x="6027966" y="2971526"/>
              <a:ext cx="1083074" cy="935789"/>
            </a:xfrm>
            <a:prstGeom prst="rect">
              <a:avLst/>
            </a:prstGeom>
          </p:spPr>
        </p:pic>
        <p:pic>
          <p:nvPicPr>
            <p:cNvPr id="22" name="Afbeelding 21">
              <a:extLst>
                <a:ext uri="{FF2B5EF4-FFF2-40B4-BE49-F238E27FC236}">
                  <a16:creationId xmlns:a16="http://schemas.microsoft.com/office/drawing/2014/main" id="{7690FE00-D2D3-4D9D-B04C-C875A2B635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5400000">
              <a:off x="7895286" y="2364491"/>
              <a:ext cx="1083074" cy="935789"/>
            </a:xfrm>
            <a:prstGeom prst="rect">
              <a:avLst/>
            </a:prstGeom>
          </p:spPr>
        </p:pic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F01387C3-E1E3-44B2-8086-563076EB65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2809835">
              <a:off x="7741211" y="921611"/>
              <a:ext cx="1083074" cy="935789"/>
            </a:xfrm>
            <a:prstGeom prst="rect">
              <a:avLst/>
            </a:prstGeom>
          </p:spPr>
        </p:pic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37925633-57B3-40C4-988A-4095C0886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579199">
              <a:off x="6726988" y="2392482"/>
              <a:ext cx="1467795" cy="964742"/>
            </a:xfrm>
            <a:prstGeom prst="rect">
              <a:avLst/>
            </a:prstGeom>
          </p:spPr>
        </p:pic>
        <p:pic>
          <p:nvPicPr>
            <p:cNvPr id="29" name="Afbeelding 28">
              <a:extLst>
                <a:ext uri="{FF2B5EF4-FFF2-40B4-BE49-F238E27FC236}">
                  <a16:creationId xmlns:a16="http://schemas.microsoft.com/office/drawing/2014/main" id="{70008367-02A1-4DBA-8140-9F863EB78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53426">
              <a:off x="6009694" y="1291496"/>
              <a:ext cx="1467795" cy="964742"/>
            </a:xfrm>
            <a:prstGeom prst="rect">
              <a:avLst/>
            </a:prstGeom>
          </p:spPr>
        </p:pic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C01FC7E3-2B8B-4B65-9987-5F08C02F9E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10800000">
              <a:off x="7427391" y="3731525"/>
              <a:ext cx="1083074" cy="935789"/>
            </a:xfrm>
            <a:prstGeom prst="rect">
              <a:avLst/>
            </a:prstGeom>
          </p:spPr>
        </p:pic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C0CB0E78-BF25-48BE-BFD4-A19292DF120E}"/>
              </a:ext>
            </a:extLst>
          </p:cNvPr>
          <p:cNvGrpSpPr/>
          <p:nvPr/>
        </p:nvGrpSpPr>
        <p:grpSpPr>
          <a:xfrm>
            <a:off x="3855944" y="1144312"/>
            <a:ext cx="1645755" cy="1191621"/>
            <a:chOff x="3855944" y="1144312"/>
            <a:chExt cx="1645755" cy="1191621"/>
          </a:xfrm>
        </p:grpSpPr>
        <p:sp>
          <p:nvSpPr>
            <p:cNvPr id="34" name="Pijl: omlaag 33">
              <a:extLst>
                <a:ext uri="{FF2B5EF4-FFF2-40B4-BE49-F238E27FC236}">
                  <a16:creationId xmlns:a16="http://schemas.microsoft.com/office/drawing/2014/main" id="{714FD0B5-FBAC-48A8-9C76-217E60FA652C}"/>
                </a:ext>
              </a:extLst>
            </p:cNvPr>
            <p:cNvSpPr/>
            <p:nvPr/>
          </p:nvSpPr>
          <p:spPr>
            <a:xfrm rot="10800000">
              <a:off x="4465177" y="1796573"/>
              <a:ext cx="213645" cy="539360"/>
            </a:xfrm>
            <a:prstGeom prst="downArrow">
              <a:avLst>
                <a:gd name="adj1" fmla="val 29876"/>
                <a:gd name="adj2" fmla="val 1057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F0088E43-550F-45BC-B2E8-506DC9AC1118}"/>
                </a:ext>
              </a:extLst>
            </p:cNvPr>
            <p:cNvSpPr txBox="1"/>
            <p:nvPr/>
          </p:nvSpPr>
          <p:spPr>
            <a:xfrm>
              <a:off x="3855944" y="1144312"/>
              <a:ext cx="16457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       water</a:t>
              </a:r>
            </a:p>
            <a:p>
              <a:r>
                <a:rPr lang="nl-NL" dirty="0"/>
                <a:t>koolstofdioxide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34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1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Afbeelding 24">
            <a:extLst>
              <a:ext uri="{FF2B5EF4-FFF2-40B4-BE49-F238E27FC236}">
                <a16:creationId xmlns:a16="http://schemas.microsoft.com/office/drawing/2014/main" id="{0FCBB6E5-4FB2-4E15-8CDD-162205BD4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96" y="3080638"/>
            <a:ext cx="2451249" cy="3863615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424FF556-DA31-4EE9-AFD9-1B566B2E4FEC}"/>
              </a:ext>
            </a:extLst>
          </p:cNvPr>
          <p:cNvGrpSpPr/>
          <p:nvPr/>
        </p:nvGrpSpPr>
        <p:grpSpPr>
          <a:xfrm>
            <a:off x="420328" y="1019090"/>
            <a:ext cx="2664902" cy="3597999"/>
            <a:chOff x="420328" y="1019090"/>
            <a:chExt cx="2664902" cy="3597999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9C0A11DD-0E3B-4C10-94BA-80E0E1432C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5554307">
              <a:off x="2176643" y="3059173"/>
              <a:ext cx="954501" cy="862673"/>
            </a:xfrm>
            <a:prstGeom prst="rect">
              <a:avLst/>
            </a:prstGeom>
          </p:spPr>
        </p:pic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4C17276A-4D3F-4C61-8A8F-348C3AB3AD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 rot="4025628">
              <a:off x="374414" y="2496249"/>
              <a:ext cx="954501" cy="862673"/>
            </a:xfrm>
            <a:prstGeom prst="rect">
              <a:avLst/>
            </a:prstGeom>
          </p:spPr>
        </p:pic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99913EA3-B1BD-4176-A5C7-9ACF9D834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411" y="1294173"/>
              <a:ext cx="1042257" cy="1136257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6EBA06AD-DE57-4F99-8665-9FE7663B0D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758781" y="1019090"/>
              <a:ext cx="954501" cy="862673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C1F6D552-6F96-4DBC-8125-D9C02F1765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5600" y="2297243"/>
              <a:ext cx="1042257" cy="113625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6A99C4C6-07EF-40B0-81C0-1C11907E3C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575"/>
            <a:stretch/>
          </p:blipFill>
          <p:spPr>
            <a:xfrm>
              <a:off x="1037328" y="3754416"/>
              <a:ext cx="954501" cy="862673"/>
            </a:xfrm>
            <a:prstGeom prst="rect">
              <a:avLst/>
            </a:prstGeom>
          </p:spPr>
        </p:pic>
      </p:grp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01E45E3B-0C54-42BA-B4FA-C16BC301E3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479" y="2066253"/>
            <a:ext cx="476250" cy="1238250"/>
          </a:xfrm>
          <a:prstGeom prst="rect">
            <a:avLst/>
          </a:prstGeom>
        </p:spPr>
      </p:pic>
      <p:grpSp>
        <p:nvGrpSpPr>
          <p:cNvPr id="19" name="Groep 18">
            <a:extLst>
              <a:ext uri="{FF2B5EF4-FFF2-40B4-BE49-F238E27FC236}">
                <a16:creationId xmlns:a16="http://schemas.microsoft.com/office/drawing/2014/main" id="{169F5CFA-2F9A-4CE8-AF06-5774AA72D47D}"/>
              </a:ext>
            </a:extLst>
          </p:cNvPr>
          <p:cNvGrpSpPr/>
          <p:nvPr/>
        </p:nvGrpSpPr>
        <p:grpSpPr>
          <a:xfrm>
            <a:off x="6009694" y="847969"/>
            <a:ext cx="2895023" cy="3819345"/>
            <a:chOff x="6009694" y="847969"/>
            <a:chExt cx="2895023" cy="3819345"/>
          </a:xfrm>
        </p:grpSpPr>
        <p:pic>
          <p:nvPicPr>
            <p:cNvPr id="21" name="Afbeelding 20">
              <a:extLst>
                <a:ext uri="{FF2B5EF4-FFF2-40B4-BE49-F238E27FC236}">
                  <a16:creationId xmlns:a16="http://schemas.microsoft.com/office/drawing/2014/main" id="{2A30E9F1-9B95-4C22-BB0A-436D706E8D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16200000">
              <a:off x="6027966" y="2971526"/>
              <a:ext cx="1083074" cy="935789"/>
            </a:xfrm>
            <a:prstGeom prst="rect">
              <a:avLst/>
            </a:prstGeom>
          </p:spPr>
        </p:pic>
        <p:pic>
          <p:nvPicPr>
            <p:cNvPr id="22" name="Afbeelding 21">
              <a:extLst>
                <a:ext uri="{FF2B5EF4-FFF2-40B4-BE49-F238E27FC236}">
                  <a16:creationId xmlns:a16="http://schemas.microsoft.com/office/drawing/2014/main" id="{7690FE00-D2D3-4D9D-B04C-C875A2B635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5400000">
              <a:off x="7895286" y="2364491"/>
              <a:ext cx="1083074" cy="935789"/>
            </a:xfrm>
            <a:prstGeom prst="rect">
              <a:avLst/>
            </a:prstGeom>
          </p:spPr>
        </p:pic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F01387C3-E1E3-44B2-8086-563076EB65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2809835">
              <a:off x="7741211" y="921611"/>
              <a:ext cx="1083074" cy="935789"/>
            </a:xfrm>
            <a:prstGeom prst="rect">
              <a:avLst/>
            </a:prstGeom>
          </p:spPr>
        </p:pic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37925633-57B3-40C4-988A-4095C0886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579199">
              <a:off x="6726988" y="2392482"/>
              <a:ext cx="1467795" cy="964742"/>
            </a:xfrm>
            <a:prstGeom prst="rect">
              <a:avLst/>
            </a:prstGeom>
          </p:spPr>
        </p:pic>
        <p:pic>
          <p:nvPicPr>
            <p:cNvPr id="29" name="Afbeelding 28">
              <a:extLst>
                <a:ext uri="{FF2B5EF4-FFF2-40B4-BE49-F238E27FC236}">
                  <a16:creationId xmlns:a16="http://schemas.microsoft.com/office/drawing/2014/main" id="{70008367-02A1-4DBA-8140-9F863EB78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53426">
              <a:off x="6009694" y="1291496"/>
              <a:ext cx="1467795" cy="964742"/>
            </a:xfrm>
            <a:prstGeom prst="rect">
              <a:avLst/>
            </a:prstGeom>
          </p:spPr>
        </p:pic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C01FC7E3-2B8B-4B65-9987-5F08C02F9E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9"/>
            <a:stretch/>
          </p:blipFill>
          <p:spPr>
            <a:xfrm rot="10800000">
              <a:off x="7427391" y="3731525"/>
              <a:ext cx="1083074" cy="935789"/>
            </a:xfrm>
            <a:prstGeom prst="rect">
              <a:avLst/>
            </a:prstGeom>
          </p:spPr>
        </p:pic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AA31309B-A619-435A-9B08-0A6B10AA6756}"/>
              </a:ext>
            </a:extLst>
          </p:cNvPr>
          <p:cNvSpPr txBox="1"/>
          <p:nvPr/>
        </p:nvSpPr>
        <p:spPr>
          <a:xfrm>
            <a:off x="537411" y="501244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2 x </a:t>
            </a:r>
            <a:r>
              <a:rPr lang="nl-NL" sz="2400" b="1" dirty="0"/>
              <a:t>C</a:t>
            </a:r>
            <a:r>
              <a:rPr lang="nl-NL" sz="2400" dirty="0"/>
              <a:t>    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</a:rPr>
              <a:t>8 x </a:t>
            </a:r>
            <a:r>
              <a:rPr lang="nl-NL" sz="2400" b="1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</a:rPr>
              <a:t>     </a:t>
            </a:r>
            <a:r>
              <a:rPr lang="nl-NL" sz="2400" dirty="0">
                <a:solidFill>
                  <a:srgbClr val="FF0000"/>
                </a:solidFill>
              </a:rPr>
              <a:t>8 x </a:t>
            </a:r>
            <a:r>
              <a:rPr lang="nl-NL" sz="24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E050B07-0B6A-4C09-A25F-1366EE222EF4}"/>
              </a:ext>
            </a:extLst>
          </p:cNvPr>
          <p:cNvSpPr txBox="1"/>
          <p:nvPr/>
        </p:nvSpPr>
        <p:spPr>
          <a:xfrm>
            <a:off x="6101608" y="5024917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2 x </a:t>
            </a:r>
            <a:r>
              <a:rPr lang="nl-NL" sz="2400" b="1" dirty="0"/>
              <a:t>C</a:t>
            </a:r>
            <a:r>
              <a:rPr lang="nl-NL" sz="2400" dirty="0"/>
              <a:t>    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</a:rPr>
              <a:t>8 x</a:t>
            </a:r>
            <a:r>
              <a:rPr lang="nl-NL" sz="2400" dirty="0"/>
              <a:t> </a:t>
            </a:r>
            <a:r>
              <a:rPr lang="nl-NL" sz="2400" b="1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nl-NL" sz="2400" dirty="0"/>
              <a:t>     </a:t>
            </a:r>
            <a:r>
              <a:rPr lang="nl-NL" sz="2400" dirty="0">
                <a:solidFill>
                  <a:srgbClr val="FF0000"/>
                </a:solidFill>
              </a:rPr>
              <a:t>8 x </a:t>
            </a:r>
            <a:r>
              <a:rPr lang="nl-NL" sz="24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FC05D59-5364-4016-856D-AA5249BD2E13}"/>
              </a:ext>
            </a:extLst>
          </p:cNvPr>
          <p:cNvSpPr txBox="1"/>
          <p:nvPr/>
        </p:nvSpPr>
        <p:spPr>
          <a:xfrm>
            <a:off x="1375601" y="268362"/>
            <a:ext cx="736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Bij een chemische reactie verandert de massa niet</a:t>
            </a:r>
          </a:p>
        </p:txBody>
      </p:sp>
    </p:spTree>
    <p:extLst>
      <p:ext uri="{BB962C8B-B14F-4D97-AF65-F5344CB8AC3E}">
        <p14:creationId xmlns:p14="http://schemas.microsoft.com/office/powerpoint/2010/main" val="404292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5" grpId="0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1860</TotalTime>
  <Words>167</Words>
  <Application>Microsoft Office PowerPoint</Application>
  <PresentationFormat>Diavoorstelling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55</cp:revision>
  <dcterms:created xsi:type="dcterms:W3CDTF">2019-01-03T15:37:02Z</dcterms:created>
  <dcterms:modified xsi:type="dcterms:W3CDTF">2023-02-07T13:22:41Z</dcterms:modified>
</cp:coreProperties>
</file>